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74300"/>
  <p:notesSz cx="18288000" cy="10274300"/>
  <p:embeddedFontLst>
    <p:embeddedFont>
      <p:font typeface="AWUTPS+Nunito Sans Black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GAJHH+Princess Sofia" panose="020B0604020202020204" charset="0"/>
      <p:regular r:id="rId26"/>
    </p:embeddedFont>
    <p:embeddedFont>
      <p:font typeface="DSJIHQ+Alegreya Regular" panose="020B0604020202020204" charset="0"/>
      <p:regular r:id="rId27"/>
    </p:embeddedFont>
    <p:embeddedFont>
      <p:font typeface="FRALGF+Nunito Sans Black" panose="020B0604020202020204" charset="0"/>
      <p:regular r:id="rId28"/>
    </p:embeddedFont>
    <p:embeddedFont>
      <p:font typeface="HBABQS+Nunito Sans Black" panose="020B0604020202020204" charset="0"/>
      <p:regular r:id="rId29"/>
    </p:embeddedFont>
    <p:embeddedFont>
      <p:font typeface="HTDHMQ+Alegreya Regular" panose="020B0604020202020204" charset="0"/>
      <p:regular r:id="rId30"/>
    </p:embeddedFont>
    <p:embeddedFont>
      <p:font typeface="KRQCEW+Princess Sofia" panose="020B0604020202020204" charset="0"/>
      <p:regular r:id="rId31"/>
    </p:embeddedFont>
    <p:embeddedFont>
      <p:font typeface="NNNOPS+Alegreya Regular" panose="020B0604020202020204" charset="0"/>
      <p:regular r:id="rId32"/>
    </p:embeddedFont>
    <p:embeddedFont>
      <p:font typeface="NOVWTI+Alegreya Bold" panose="020B0604020202020204" charset="0"/>
      <p:regular r:id="rId33"/>
    </p:embeddedFont>
    <p:embeddedFont>
      <p:font typeface="NTHTNO+Georgia Pro" panose="020B0604020202020204" charset="0"/>
      <p:regular r:id="rId34"/>
    </p:embeddedFont>
    <p:embeddedFont>
      <p:font typeface="OWONQO+Princess Sofia" panose="020B0604020202020204" charset="0"/>
      <p:regular r:id="rId35"/>
    </p:embeddedFont>
    <p:embeddedFont>
      <p:font typeface="PDCHVM+Georgia Pro" panose="020B0604020202020204" charset="0"/>
      <p:regular r:id="rId36"/>
    </p:embeddedFont>
    <p:embeddedFont>
      <p:font typeface="PHUAFH+Alegreya Bold" panose="020B0604020202020204" charset="0"/>
      <p:regular r:id="rId37"/>
    </p:embeddedFont>
    <p:embeddedFont>
      <p:font typeface="PVOAPW+Alegreya Bold" panose="020B0604020202020204" charset="0"/>
      <p:regular r:id="rId38"/>
    </p:embeddedFont>
    <p:embeddedFont>
      <p:font typeface="RPFFGU+Alegreya Regular" panose="020B0604020202020204" charset="0"/>
      <p:regular r:id="rId39"/>
    </p:embeddedFont>
    <p:embeddedFont>
      <p:font typeface="WROHBA+Alegreya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576" y="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0144929050033044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logic.co/blog/how-to-maintain-an-ecommerce-website-tips-to-keep-your-business-afloa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logic.co/blog/how-to-sell-products-internationally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ogic.co/blog/ecommerce-architectur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34884/us-online-shopper-conversion-rate-by-devic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logic.co/blog/review-of-mega-menu-magento-2-extension-for-better-website-navigatio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699" y="940562"/>
            <a:ext cx="4756780" cy="59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The most approprate 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699" y="1710340"/>
            <a:ext cx="6959287" cy="243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82"/>
              </a:lnSpc>
              <a:spcBef>
                <a:spcPts val="0"/>
              </a:spcBef>
              <a:spcAft>
                <a:spcPts val="0"/>
              </a:spcAft>
            </a:pPr>
            <a:r>
              <a:rPr sz="12100" dirty="0">
                <a:solidFill>
                  <a:srgbClr val="FFFFFF"/>
                </a:solidFill>
                <a:latin typeface="OWONQO+Princess Sofia"/>
                <a:cs typeface="OWONQO+Princess Sofia"/>
              </a:rPr>
              <a:t>Waste Food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699" y="3091465"/>
            <a:ext cx="6335088" cy="243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82"/>
              </a:lnSpc>
              <a:spcBef>
                <a:spcPts val="0"/>
              </a:spcBef>
              <a:spcAft>
                <a:spcPts val="0"/>
              </a:spcAft>
            </a:pPr>
            <a:r>
              <a:rPr sz="12100" dirty="0">
                <a:solidFill>
                  <a:srgbClr val="FFFFFF"/>
                </a:solidFill>
                <a:latin typeface="OWONQO+Princess Sofia"/>
                <a:cs typeface="OWONQO+Princess Sofia"/>
              </a:rPr>
              <a:t>Managment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699" y="8179562"/>
            <a:ext cx="2209037" cy="11308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Date of the</a:t>
            </a:r>
          </a:p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FFFFFF"/>
                </a:solidFill>
                <a:latin typeface="PHUAFH+Alegreya Bold"/>
                <a:cs typeface="PHUAFH+Alegreya Bold"/>
              </a:rPr>
              <a:t>Presentation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58433" y="8179562"/>
            <a:ext cx="2723766" cy="107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Presented by</a:t>
            </a:r>
          </a:p>
          <a:p>
            <a:pPr marL="0" marR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latin typeface="PHUAFH+Alegreya Bold"/>
                <a:cs typeface="PHUAFH+Alegreya Bold"/>
              </a:rPr>
              <a:t>group eighteen</a:t>
            </a:r>
            <a:endParaRPr sz="3000" b="1" dirty="0">
              <a:solidFill>
                <a:srgbClr val="FFFFFF"/>
              </a:solidFill>
              <a:latin typeface="PHUAFH+Alegreya Bold"/>
              <a:cs typeface="PHUAFH+Alegrey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349" y="239064"/>
            <a:ext cx="5411985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Nonfunctional</a:t>
            </a:r>
          </a:p>
          <a:p>
            <a:pPr marL="0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Rquirement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3587" y="610873"/>
            <a:ext cx="1530777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dirty="0">
                <a:solidFill>
                  <a:srgbClr val="FFFFFF"/>
                </a:solidFill>
                <a:latin typeface="WROHBA+Alegreya Bold"/>
                <a:cs typeface="WROHBA+Alegreya Bold"/>
              </a:rPr>
              <a:t>Usability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83587" y="1341732"/>
            <a:ext cx="9032385" cy="2000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No matter the size of your applica</a:t>
            </a: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tion, you want your </a:t>
            </a: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application to be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intuitive and easy-to-use. It takes </a:t>
            </a: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about 0.05 seconds </a:t>
            </a: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for users to figure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your appication is worth their tim</a:t>
            </a: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e and attention. So y</a:t>
            </a: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ou’ll definitely wan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work on your homepage design, calls-to-action, and easy checkout to get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those milliseconds of doom. Website usability is also defined 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44017" y="1475891"/>
            <a:ext cx="427177" cy="2915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AWUTPS+Nunito Sans Black"/>
                <a:cs typeface="AWUTPS+Nunito Sans Black"/>
              </a:rPr>
              <a:t>1</a:t>
            </a:r>
          </a:p>
          <a:p>
            <a:pPr marL="0" marR="0">
              <a:lnSpc>
                <a:spcPts val="4903"/>
              </a:lnSpc>
              <a:spcBef>
                <a:spcPts val="12899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AWUTPS+Nunito Sans Black"/>
                <a:cs typeface="AWUTPS+Nunito Sans Black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83587" y="3373337"/>
            <a:ext cx="1446303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dirty="0">
                <a:solidFill>
                  <a:srgbClr val="FFFFFF"/>
                </a:solidFill>
                <a:latin typeface="WROHBA+Alegreya Bold"/>
                <a:cs typeface="WROHBA+Alegreya Bold"/>
              </a:rPr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83587" y="4104196"/>
            <a:ext cx="8994576" cy="2763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Security is paramount while dealing with monetary transactions and sen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data. A simple hashing encryption and data privacy policy will instill trus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your our application convert the customers into your brand advocates. It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also about different admin roles allowing you to control who can create, s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copy, change, or delete information. Depending on your business locatio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security also means complying with the customer data protection rules (c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in point: GDPR in Europe).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44314" y="6821139"/>
            <a:ext cx="426719" cy="660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AWUTPS+Nunito Sans Black"/>
                <a:cs typeface="AWUTPS+Nunito Sans Black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48274" y="6833054"/>
            <a:ext cx="2196521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spc="-10" dirty="0">
                <a:solidFill>
                  <a:srgbClr val="FFFFFF"/>
                </a:solidFill>
                <a:latin typeface="WROHBA+Alegreya Bold"/>
                <a:cs typeface="WROHBA+Alegreya Bold"/>
              </a:rPr>
              <a:t>Performance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83587" y="7563916"/>
            <a:ext cx="9025534" cy="2382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If your goal is increasing your application traffic, performance should be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priority NFR in your specification document. This NFR is often found in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from large enterprises or websites with legacy architecture: they want the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stores to load fast no matter the number of integrations and sales season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up the speed benchmark, a maximum number of SKUs to be added, or an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DSJIHQ+Alegreya Regular"/>
                <a:cs typeface="DSJIHQ+Alegreya Regular"/>
              </a:rPr>
              <a:t>other performance indicator suitable to your business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349" y="239064"/>
            <a:ext cx="5411985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Nonfunctional</a:t>
            </a:r>
          </a:p>
          <a:p>
            <a:pPr marL="0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Rquirement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3587" y="610867"/>
            <a:ext cx="2566048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dirty="0">
                <a:solidFill>
                  <a:srgbClr val="FFFFFF"/>
                </a:solidFill>
                <a:latin typeface="PVOAPW+Alegreya Bold"/>
                <a:cs typeface="PVOAPW+Alegreya Bold"/>
              </a:rPr>
              <a:t>Maintainability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83587" y="1341730"/>
            <a:ext cx="9008865" cy="2763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It’s widely known that the tricky part of planning a business budget is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accounting for the operational costs of business maintenance. Striving to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make the website maintainable from the initial development phase mean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cutting the time and cost to identify and resolve the system faults in the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future. As saddening as it may 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  <a:hlinkClick r:id="rId3"/>
              </a:rPr>
              <a:t>seem, there’s no escape from the future 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is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and you can see many cues on 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  <a:hlinkClick r:id="rId3"/>
              </a:rPr>
              <a:t>how to maintain an ecommerce website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. B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your task is to make the syste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  <a:hlinkClick r:id="rId3"/>
              </a:rPr>
              <a:t>m easy-to-maintain right from its launch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44314" y="1474298"/>
            <a:ext cx="426719" cy="39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FRALGF+Nunito Sans Black"/>
                <a:cs typeface="FRALGF+Nunito Sans Black"/>
              </a:rPr>
              <a:t>4</a:t>
            </a:r>
          </a:p>
          <a:p>
            <a:pPr marL="0" marR="0">
              <a:lnSpc>
                <a:spcPts val="4903"/>
              </a:lnSpc>
              <a:spcBef>
                <a:spcPts val="21137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FRALGF+Nunito Sans Black"/>
                <a:cs typeface="FRALGF+Nunito Sans Black"/>
              </a:rPr>
              <a:t>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83587" y="4566862"/>
            <a:ext cx="1773035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dirty="0">
                <a:solidFill>
                  <a:srgbClr val="FFFFFF"/>
                </a:solidFill>
                <a:latin typeface="PVOAPW+Alegreya Bold"/>
                <a:cs typeface="PVOAPW+Alegreya Bold"/>
              </a:rPr>
              <a:t>Scalability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83587" y="5297724"/>
            <a:ext cx="8940987" cy="2000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If you’re looking into a future-proof solution, scalability should be your t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This requirement defines how the application can grow and expand its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functionality without affecting its performance. You should be able to ad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more memory, servers, or disc space to complete more transactions on y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website.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83587" y="7204901"/>
            <a:ext cx="9013626" cy="1619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On the server-side, you might 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  <a:hlinkClick r:id="rId4"/>
              </a:rPr>
              <a:t>want to add localization featu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res in case yo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plan to enter new markets and 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  <a:hlinkClick r:id="rId4"/>
              </a:rPr>
              <a:t>sell products internationally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. Overall, this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accounts for painless business 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  <a:hlinkClick r:id="rId4"/>
              </a:rPr>
              <a:t>expansion and has both hard</a:t>
            </a: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ware and sof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FFFFFF"/>
                </a:solidFill>
                <a:latin typeface="NNNOPS+Alegreya Regular"/>
                <a:cs typeface="NNNOPS+Alegreya Regular"/>
              </a:rPr>
              <a:t>implications.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60134" y="589190"/>
            <a:ext cx="9715768" cy="3972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1" marR="0">
              <a:lnSpc>
                <a:spcPts val="10370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Requirements analysis!!</a:t>
            </a:r>
          </a:p>
          <a:p>
            <a:pPr marL="167638" marR="0">
              <a:lnSpc>
                <a:spcPts val="4214"/>
              </a:lnSpc>
              <a:spcBef>
                <a:spcPts val="0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Also</a:t>
            </a:r>
            <a:r>
              <a:rPr sz="3700" spc="478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called</a:t>
            </a:r>
            <a:r>
              <a:rPr sz="3700" spc="48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requirements</a:t>
            </a:r>
            <a:r>
              <a:rPr sz="3700" spc="478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engineering,</a:t>
            </a:r>
            <a:r>
              <a:rPr sz="3700" spc="47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is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process</a:t>
            </a:r>
            <a:r>
              <a:rPr sz="3700" spc="553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of</a:t>
            </a:r>
            <a:r>
              <a:rPr sz="3700" spc="551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determining</a:t>
            </a:r>
            <a:r>
              <a:rPr sz="3700" spc="553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user</a:t>
            </a:r>
            <a:r>
              <a:rPr sz="3700" spc="553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expectations</a:t>
            </a:r>
          </a:p>
          <a:p>
            <a:pPr marL="0" marR="0">
              <a:lnSpc>
                <a:spcPts val="4214"/>
              </a:lnSpc>
              <a:spcBef>
                <a:spcPts val="13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PDCHVM+Georgia Pro"/>
                <a:cs typeface="PDCHVM+Georgia Pro"/>
              </a:rPr>
              <a:t>a</a:t>
            </a:r>
            <a:r>
              <a:rPr sz="3700" spc="1172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new</a:t>
            </a:r>
            <a:r>
              <a:rPr sz="3700" spc="99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or</a:t>
            </a:r>
            <a:r>
              <a:rPr sz="3700" spc="993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modified</a:t>
            </a:r>
            <a:r>
              <a:rPr sz="3700" spc="994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product.</a:t>
            </a:r>
            <a:r>
              <a:rPr sz="3700" spc="992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These</a:t>
            </a:r>
            <a:r>
              <a:rPr sz="3700" spc="993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featu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called</a:t>
            </a:r>
            <a:r>
              <a:rPr sz="3700" spc="1593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requirements,</a:t>
            </a:r>
            <a:r>
              <a:rPr sz="3700" spc="158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9" dirty="0">
                <a:solidFill>
                  <a:srgbClr val="FFFFFF"/>
                </a:solidFill>
                <a:latin typeface="PDCHVM+Georgia Pro"/>
                <a:cs typeface="PDCHVM+Georgia Pro"/>
              </a:rPr>
              <a:t>must</a:t>
            </a:r>
            <a:r>
              <a:rPr sz="3700" spc="158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be</a:t>
            </a:r>
            <a:r>
              <a:rPr sz="3700" spc="159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quantifia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relevant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and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detailed.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186" y="4694876"/>
            <a:ext cx="7874359" cy="1355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0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 specification !!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5764" y="5920830"/>
            <a:ext cx="10134673" cy="3832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14"/>
              </a:lnSpc>
              <a:spcBef>
                <a:spcPts val="0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Software</a:t>
            </a:r>
            <a:r>
              <a:rPr sz="3700" spc="156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Requirements</a:t>
            </a:r>
            <a:r>
              <a:rPr sz="3700" spc="155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Specifications,</a:t>
            </a:r>
            <a:r>
              <a:rPr sz="3700" spc="155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dirty="0">
                <a:solidFill>
                  <a:srgbClr val="FFFFFF"/>
                </a:solidFill>
                <a:latin typeface="PDCHVM+Georgia Pro"/>
                <a:cs typeface="PDCHVM+Georgia Pro"/>
              </a:rPr>
              <a:t>a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known</a:t>
            </a:r>
            <a:r>
              <a:rPr sz="3700" spc="79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as</a:t>
            </a:r>
            <a:r>
              <a:rPr sz="3700" spc="788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SRS,</a:t>
            </a:r>
            <a:r>
              <a:rPr sz="3700" spc="78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is</a:t>
            </a:r>
            <a:r>
              <a:rPr sz="3700" spc="79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the</a:t>
            </a:r>
            <a:r>
              <a:rPr sz="3700" spc="79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term</a:t>
            </a:r>
            <a:r>
              <a:rPr sz="3700" spc="794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used</a:t>
            </a:r>
            <a:r>
              <a:rPr sz="3700" spc="79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to</a:t>
            </a:r>
            <a:r>
              <a:rPr sz="3700" spc="79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descri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an</a:t>
            </a:r>
            <a:r>
              <a:rPr sz="3700" spc="21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in-depth</a:t>
            </a:r>
            <a:r>
              <a:rPr sz="3700" spc="21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description</a:t>
            </a:r>
            <a:r>
              <a:rPr sz="3700" spc="22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of</a:t>
            </a:r>
            <a:r>
              <a:rPr sz="3700" spc="21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dirty="0">
                <a:solidFill>
                  <a:srgbClr val="FFFFFF"/>
                </a:solidFill>
                <a:latin typeface="PDCHVM+Georgia Pro"/>
                <a:cs typeface="PDCHVM+Georgia Pro"/>
              </a:rPr>
              <a:t>a</a:t>
            </a:r>
            <a:r>
              <a:rPr sz="3700" spc="397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software</a:t>
            </a:r>
            <a:r>
              <a:rPr sz="3700" spc="218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produ</a:t>
            </a:r>
          </a:p>
          <a:p>
            <a:pPr marL="0" marR="0">
              <a:lnSpc>
                <a:spcPts val="4214"/>
              </a:lnSpc>
              <a:spcBef>
                <a:spcPts val="13"/>
              </a:spcBef>
              <a:spcAft>
                <a:spcPts val="0"/>
              </a:spcAft>
            </a:pP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to</a:t>
            </a:r>
            <a:r>
              <a:rPr sz="3700" spc="104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be</a:t>
            </a:r>
            <a:r>
              <a:rPr sz="3700" spc="1038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developed.</a:t>
            </a:r>
            <a:r>
              <a:rPr sz="3700" spc="103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It's</a:t>
            </a:r>
            <a:r>
              <a:rPr sz="3700" spc="103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considered</a:t>
            </a:r>
            <a:r>
              <a:rPr sz="3700" spc="103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one</a:t>
            </a:r>
            <a:r>
              <a:rPr sz="3700" spc="1038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of</a:t>
            </a:r>
            <a:r>
              <a:rPr sz="3700" spc="103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dirty="0">
                <a:solidFill>
                  <a:srgbClr val="FFFFFF"/>
                </a:solidFill>
                <a:latin typeface="PDCHVM+Georgia Pro"/>
                <a:cs typeface="PDCHVM+Georgia Pro"/>
              </a:rPr>
              <a:t>t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initial</a:t>
            </a:r>
            <a:r>
              <a:rPr sz="3700" spc="1559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stages</a:t>
            </a:r>
            <a:r>
              <a:rPr sz="3700" spc="156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of</a:t>
            </a:r>
            <a:r>
              <a:rPr sz="3700" spc="1557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the</a:t>
            </a:r>
            <a:r>
              <a:rPr sz="3700" spc="156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software</a:t>
            </a:r>
            <a:r>
              <a:rPr sz="3700" spc="1560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developme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lifecycle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(SDLC).</a:t>
            </a:r>
            <a:r>
              <a:rPr sz="3700" spc="174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Think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of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it like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the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9" dirty="0">
                <a:solidFill>
                  <a:srgbClr val="FFFFFF"/>
                </a:solidFill>
                <a:latin typeface="PDCHVM+Georgia Pro"/>
                <a:cs typeface="PDCHVM+Georgia Pro"/>
              </a:rPr>
              <a:t>map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th</a:t>
            </a:r>
          </a:p>
          <a:p>
            <a:pPr marL="0" marR="0">
              <a:lnSpc>
                <a:spcPts val="4214"/>
              </a:lnSpc>
              <a:spcBef>
                <a:spcPts val="63"/>
              </a:spcBef>
              <a:spcAft>
                <a:spcPts val="0"/>
              </a:spcAft>
            </a:pP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points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you</a:t>
            </a:r>
            <a:r>
              <a:rPr sz="3700" spc="176" dirty="0">
                <a:solidFill>
                  <a:srgbClr val="FFFFFF"/>
                </a:solidFill>
                <a:latin typeface="PDCHVM+Georgia Pro"/>
                <a:cs typeface="PDCHVM+Georgia Pro"/>
              </a:rPr>
              <a:t> to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8" dirty="0">
                <a:solidFill>
                  <a:srgbClr val="FFFFFF"/>
                </a:solidFill>
                <a:latin typeface="PDCHVM+Georgia Pro"/>
                <a:cs typeface="PDCHVM+Georgia Pro"/>
              </a:rPr>
              <a:t>your</a:t>
            </a:r>
            <a:r>
              <a:rPr sz="3700" spc="175" dirty="0">
                <a:solidFill>
                  <a:srgbClr val="FFFFFF"/>
                </a:solidFill>
                <a:latin typeface="PDCHVM+Georgia Pro"/>
                <a:cs typeface="PDCHVM+Georgia Pro"/>
              </a:rPr>
              <a:t> </a:t>
            </a:r>
            <a:r>
              <a:rPr sz="3700" spc="177" dirty="0">
                <a:solidFill>
                  <a:srgbClr val="FFFFFF"/>
                </a:solidFill>
                <a:latin typeface="PDCHVM+Georgia Pro"/>
                <a:cs typeface="PDCHVM+Georgia Pro"/>
              </a:rPr>
              <a:t>finished product.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22178" y="277475"/>
            <a:ext cx="5442968" cy="95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84"/>
              </a:lnSpc>
              <a:spcBef>
                <a:spcPts val="0"/>
              </a:spcBef>
              <a:spcAft>
                <a:spcPts val="0"/>
              </a:spcAft>
            </a:pPr>
            <a:r>
              <a:rPr sz="4900" b="1" dirty="0">
                <a:solidFill>
                  <a:srgbClr val="000000"/>
                </a:solidFill>
                <a:latin typeface="PVOAPW+Alegreya Bold"/>
                <a:cs typeface="PVOAPW+Alegreya Bold"/>
              </a:rPr>
              <a:t>System requirement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7345" y="803029"/>
            <a:ext cx="5252367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</a:t>
            </a:r>
          </a:p>
          <a:p>
            <a:pPr marL="342602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specification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67332" y="1518208"/>
            <a:ext cx="7071750" cy="767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74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The system consists of three views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67332" y="2156802"/>
            <a:ext cx="9911264" cy="332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74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donor(Auction, charity), food_collector, Admin.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Food donor could be an individual organization,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food donor can also collect food as well as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collectors can also can also donate food (on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auction or charity).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67332" y="5349775"/>
            <a:ext cx="9805261" cy="459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731" marR="0">
              <a:lnSpc>
                <a:spcPts val="574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Admins: They control all the activities, manage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 data, system errors and bugs, manage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donation post and system transactions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Donors (organizations, individuals): They can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post food they are given out either for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free(charity) of small price (auction price)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collectors 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22178" y="277474"/>
            <a:ext cx="5442968" cy="95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84"/>
              </a:lnSpc>
              <a:spcBef>
                <a:spcPts val="0"/>
              </a:spcBef>
              <a:spcAft>
                <a:spcPts val="0"/>
              </a:spcAft>
            </a:pPr>
            <a:r>
              <a:rPr sz="4900" b="1" dirty="0">
                <a:solidFill>
                  <a:srgbClr val="000000"/>
                </a:solidFill>
                <a:latin typeface="PVOAPW+Alegreya Bold"/>
                <a:cs typeface="PVOAPW+Alegreya Bold"/>
              </a:rPr>
              <a:t>System requirement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7332" y="1518206"/>
            <a:ext cx="9956861" cy="1406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290" marR="0">
              <a:lnSpc>
                <a:spcPts val="574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From donors at arranged locations at allow for a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reduction in the price.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67332" y="2795396"/>
            <a:ext cx="10177722" cy="3960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74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Collector: They collect food stipulated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agreements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Each user should have an account.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Each use has a wallet account</a:t>
            </a:r>
          </a:p>
          <a:p>
            <a:pPr marL="0" marR="0">
              <a:lnSpc>
                <a:spcPts val="5028"/>
              </a:lnSpc>
              <a:spcBef>
                <a:spcPts val="5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The application provides signup, login and logout</a:t>
            </a:r>
          </a:p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functionalities.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610" y="3546227"/>
            <a:ext cx="5252367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</a:t>
            </a:r>
          </a:p>
          <a:p>
            <a:pPr marL="342602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specification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9237" y="-135761"/>
            <a:ext cx="4977433" cy="95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84"/>
              </a:lnSpc>
              <a:spcBef>
                <a:spcPts val="0"/>
              </a:spcBef>
              <a:spcAft>
                <a:spcPts val="0"/>
              </a:spcAft>
            </a:pPr>
            <a:r>
              <a:rPr sz="4900" b="1" dirty="0">
                <a:solidFill>
                  <a:srgbClr val="000000"/>
                </a:solidFill>
                <a:latin typeface="PVOAPW+Alegreya Bold"/>
                <a:cs typeface="PVOAPW+Alegreya Bold"/>
              </a:rPr>
              <a:t>User Reequipment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6531" y="1112436"/>
            <a:ext cx="10455881" cy="1798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Each and every user has ability to auction and take food on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auction</a:t>
            </a:r>
          </a:p>
          <a:p>
            <a:pPr marL="0" marR="0">
              <a:lnSpc>
                <a:spcPts val="4425"/>
              </a:lnSpc>
              <a:spcBef>
                <a:spcPts val="5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Each user has an account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36531" y="2798361"/>
            <a:ext cx="10876841" cy="29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Each user can register to the application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have notifications about available auctioned food</a:t>
            </a:r>
          </a:p>
          <a:p>
            <a:pPr marL="0" marR="0">
              <a:lnSpc>
                <a:spcPts val="4425"/>
              </a:lnSpc>
              <a:spcBef>
                <a:spcPts val="5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can make compensation or pay gifts to auctioned food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can delete account their account from the auction food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sides if not in use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610" y="3546230"/>
            <a:ext cx="5252367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</a:t>
            </a:r>
          </a:p>
          <a:p>
            <a:pPr marL="342602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specification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36531" y="5608236"/>
            <a:ext cx="10946204" cy="1798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can take many donation food at the same time // due I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don’t know If I should not </a:t>
            </a:r>
            <a:r>
              <a:rPr sz="3400" spc="1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my</a:t>
            </a: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 be users should only be allowed</a:t>
            </a:r>
          </a:p>
          <a:p>
            <a:pPr marL="0" marR="0">
              <a:lnSpc>
                <a:spcPts val="4425"/>
              </a:lnSpc>
              <a:spcBef>
                <a:spcPts val="5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to take one auction in a day.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36531" y="7294161"/>
            <a:ext cx="4892298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can make collections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6531" y="7856136"/>
            <a:ext cx="6208952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can build and update profile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36531" y="8418111"/>
            <a:ext cx="5395199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can exchange messages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36531" y="8980086"/>
            <a:ext cx="5644906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NNNOPS+Alegreya Regular"/>
                <a:cs typeface="NNNOPS+Alegreya Regular"/>
              </a:rPr>
              <a:t>Users share food donation post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041" y="-164124"/>
            <a:ext cx="5450427" cy="95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84"/>
              </a:lnSpc>
              <a:spcBef>
                <a:spcPts val="0"/>
              </a:spcBef>
              <a:spcAft>
                <a:spcPts val="0"/>
              </a:spcAft>
            </a:pPr>
            <a:r>
              <a:rPr sz="4900" b="1" dirty="0">
                <a:solidFill>
                  <a:srgbClr val="FFFFFF"/>
                </a:solidFill>
                <a:latin typeface="NOVWTI+Alegreya Bold"/>
                <a:cs typeface="NOVWTI+Alegreya Bold"/>
              </a:rPr>
              <a:t>Donor Reequipment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4336" y="1084072"/>
            <a:ext cx="11530178" cy="1236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Donors can make food donation advertisement on available food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Donors delete food donation post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4336" y="2208022"/>
            <a:ext cx="12706353" cy="1798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Donors can make food donations free or open for minimum auctioning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Donor can mark auctioning debatable or not (enable negotiations,</a:t>
            </a:r>
          </a:p>
          <a:p>
            <a:pPr marL="0" marR="0">
              <a:lnSpc>
                <a:spcPts val="4425"/>
              </a:lnSpc>
              <a:spcBef>
                <a:spcPts val="5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disable negotiations).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56295" y="2708393"/>
            <a:ext cx="3723576" cy="26287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48"/>
              </a:lnSpc>
              <a:spcBef>
                <a:spcPts val="0"/>
              </a:spcBef>
              <a:spcAft>
                <a:spcPts val="0"/>
              </a:spcAft>
            </a:pPr>
            <a:r>
              <a:rPr sz="74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</a:t>
            </a:r>
          </a:p>
          <a:p>
            <a:pPr marL="0" marR="0">
              <a:lnSpc>
                <a:spcPts val="8850"/>
              </a:lnSpc>
              <a:spcBef>
                <a:spcPts val="50"/>
              </a:spcBef>
              <a:spcAft>
                <a:spcPts val="0"/>
              </a:spcAft>
            </a:pPr>
            <a:r>
              <a:rPr sz="7400" dirty="0">
                <a:solidFill>
                  <a:srgbClr val="FFFFFF"/>
                </a:solidFill>
                <a:latin typeface="CGAJHH+Princess Sofia"/>
                <a:cs typeface="CGAJHH+Princess Sofia"/>
              </a:rPr>
              <a:t>specificatio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4336" y="3893947"/>
            <a:ext cx="6582660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Donor can view the donation history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4336" y="4455922"/>
            <a:ext cx="5230028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Donors view collector profile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041" y="4941060"/>
            <a:ext cx="5546766" cy="95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84"/>
              </a:lnSpc>
              <a:spcBef>
                <a:spcPts val="0"/>
              </a:spcBef>
              <a:spcAft>
                <a:spcPts val="0"/>
              </a:spcAft>
            </a:pPr>
            <a:r>
              <a:rPr sz="4900" b="1" dirty="0">
                <a:solidFill>
                  <a:srgbClr val="FFFFFF"/>
                </a:solidFill>
                <a:latin typeface="NOVWTI+Alegreya Bold"/>
                <a:cs typeface="NOVWTI+Alegreya Bold"/>
              </a:rPr>
              <a:t>Admin Reequipment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4336" y="6189257"/>
            <a:ext cx="6827157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delete food donation post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84336" y="6751232"/>
            <a:ext cx="10963082" cy="29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manage user data in database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view all the pending donations along with status.</a:t>
            </a:r>
          </a:p>
          <a:p>
            <a:pPr marL="0" marR="0">
              <a:lnSpc>
                <a:spcPts val="4425"/>
              </a:lnSpc>
              <a:spcBef>
                <a:spcPts val="5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view all the donations that they have received.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also view all the agents in the application.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delete user account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4336" y="9561107"/>
            <a:ext cx="5781036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HTDHMQ+Alegreya Regular"/>
                <a:cs typeface="HTDHMQ+Alegreya Regular"/>
              </a:rPr>
              <a:t>Admins can delete Food request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60459" y="277475"/>
            <a:ext cx="6248751" cy="95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84"/>
              </a:lnSpc>
              <a:spcBef>
                <a:spcPts val="0"/>
              </a:spcBef>
              <a:spcAft>
                <a:spcPts val="0"/>
              </a:spcAft>
            </a:pPr>
            <a:r>
              <a:rPr sz="49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Collector</a:t>
            </a:r>
            <a:r>
              <a:rPr sz="4900" b="1" spc="847" dirty="0">
                <a:solidFill>
                  <a:srgbClr val="000000"/>
                </a:solidFill>
                <a:latin typeface="NOVWTI+Alegreya Bold"/>
                <a:cs typeface="NOVWTI+Alegreya Bold"/>
              </a:rPr>
              <a:t> </a:t>
            </a:r>
            <a:r>
              <a:rPr sz="49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Reequipment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97753" y="1525673"/>
            <a:ext cx="10212199" cy="1236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Collector will receive notifications from admins to collect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food from donor's homes.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7753" y="2649623"/>
            <a:ext cx="10539985" cy="1236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Collectors can mark their collection upon collection of food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from donor's home.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610" y="3546228"/>
            <a:ext cx="5252367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</a:t>
            </a:r>
          </a:p>
          <a:p>
            <a:pPr marL="342602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specification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7753" y="3773573"/>
            <a:ext cx="10694744" cy="1236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Collectors can also view all those food donations which have</a:t>
            </a:r>
          </a:p>
          <a:p>
            <a:pPr marL="0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been collected by them previously.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60459" y="4897523"/>
            <a:ext cx="7139583" cy="2223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7294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Collectors can recommend Donors.</a:t>
            </a:r>
          </a:p>
          <a:p>
            <a:pPr marL="737294" marR="0">
              <a:lnSpc>
                <a:spcPts val="442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Collectors can make food request</a:t>
            </a:r>
          </a:p>
          <a:p>
            <a:pPr marL="0" marR="0">
              <a:lnSpc>
                <a:spcPts val="7184"/>
              </a:lnSpc>
              <a:spcBef>
                <a:spcPts val="581"/>
              </a:spcBef>
              <a:spcAft>
                <a:spcPts val="0"/>
              </a:spcAft>
            </a:pPr>
            <a:r>
              <a:rPr sz="49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Technology</a:t>
            </a:r>
            <a:r>
              <a:rPr sz="4900" b="1" spc="848" dirty="0">
                <a:solidFill>
                  <a:srgbClr val="000000"/>
                </a:solidFill>
                <a:latin typeface="NOVWTI+Alegreya Bold"/>
                <a:cs typeface="NOVWTI+Alegreya Bold"/>
              </a:rPr>
              <a:t> </a:t>
            </a:r>
            <a:r>
              <a:rPr sz="49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Reequipment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97753" y="7418196"/>
            <a:ext cx="891379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Java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97753" y="7980171"/>
            <a:ext cx="904389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SQL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97753" y="8542146"/>
            <a:ext cx="1648138" cy="67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Firebase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93663" y="546484"/>
            <a:ext cx="3644651" cy="594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84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Installation and Setup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93663" y="1183557"/>
            <a:ext cx="2781737" cy="1579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84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1.Android Studio</a:t>
            </a:r>
          </a:p>
          <a:p>
            <a:pPr marL="0" marR="0">
              <a:lnSpc>
                <a:spcPts val="3878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2.Canvas</a:t>
            </a:r>
          </a:p>
          <a:p>
            <a:pPr marL="0" marR="0">
              <a:lnSpc>
                <a:spcPts val="3878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3.StarUml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43178" y="2806579"/>
            <a:ext cx="4378152" cy="567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285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For running the application: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3178" y="3411757"/>
            <a:ext cx="4827714" cy="1034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1.</a:t>
            </a:r>
            <a:r>
              <a:rPr sz="2850" spc="1681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 </a:t>
            </a: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java must be installed on the</a:t>
            </a:r>
          </a:p>
          <a:p>
            <a:pPr marL="0" marR="0">
              <a:lnSpc>
                <a:spcPts val="3683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system.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3610" y="3546229"/>
            <a:ext cx="5252367" cy="31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Requirement</a:t>
            </a:r>
          </a:p>
          <a:p>
            <a:pPr marL="342602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CGAJHH+Princess Sofia"/>
                <a:cs typeface="CGAJHH+Princess Sofia"/>
              </a:rPr>
              <a:t>specification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43178" y="4347463"/>
            <a:ext cx="4372756" cy="1034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2.You should have a Firebase</a:t>
            </a:r>
          </a:p>
          <a:p>
            <a:pPr marL="0" marR="0">
              <a:lnSpc>
                <a:spcPts val="3683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database.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43178" y="5283170"/>
            <a:ext cx="4760089" cy="165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3.You should have a code editor</a:t>
            </a:r>
          </a:p>
          <a:p>
            <a:pPr marL="0" marR="0">
              <a:lnSpc>
                <a:spcPts val="3683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(preferred: Android Studio)</a:t>
            </a:r>
          </a:p>
          <a:p>
            <a:pPr marL="50485" marR="0">
              <a:lnSpc>
                <a:spcPts val="4384"/>
              </a:lnSpc>
              <a:spcBef>
                <a:spcPts val="501"/>
              </a:spcBef>
              <a:spcAft>
                <a:spcPts val="0"/>
              </a:spcAft>
            </a:pPr>
            <a:r>
              <a:rPr sz="30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Installation and Setup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93663" y="6980842"/>
            <a:ext cx="5762660" cy="1579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84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1.Download the source code in the</a:t>
            </a:r>
          </a:p>
          <a:p>
            <a:pPr marL="0" marR="0">
              <a:lnSpc>
                <a:spcPts val="3878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desired location on your system.</a:t>
            </a:r>
          </a:p>
          <a:p>
            <a:pPr marL="0" marR="0">
              <a:lnSpc>
                <a:spcPts val="3878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2.Open the code in your code editor.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09669" y="1098063"/>
            <a:ext cx="2965909" cy="128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7"/>
              </a:lnSpc>
              <a:spcBef>
                <a:spcPts val="0"/>
              </a:spcBef>
              <a:spcAft>
                <a:spcPts val="0"/>
              </a:spcAft>
            </a:pPr>
            <a:r>
              <a:rPr sz="35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Phone Number</a:t>
            </a:r>
          </a:p>
          <a:p>
            <a:pPr marL="0" marR="0">
              <a:lnSpc>
                <a:spcPts val="4403"/>
              </a:lnSpc>
              <a:spcBef>
                <a:spcPts val="280"/>
              </a:spcBef>
              <a:spcAft>
                <a:spcPts val="0"/>
              </a:spcAft>
            </a:pPr>
            <a:r>
              <a:rPr sz="3000" dirty="0">
                <a:solidFill>
                  <a:srgbClr val="00BF63"/>
                </a:solidFill>
                <a:latin typeface="HTDHMQ+Alegreya Regular"/>
                <a:cs typeface="HTDHMQ+Alegreya Regular"/>
              </a:rPr>
              <a:t>679 376 522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699" y="1479478"/>
            <a:ext cx="8160249" cy="2966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58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000000"/>
                </a:solidFill>
                <a:latin typeface="HBABQS+Nunito Sans Black"/>
                <a:cs typeface="HBABQS+Nunito Sans Black"/>
              </a:rPr>
              <a:t>We'd love to</a:t>
            </a:r>
          </a:p>
          <a:p>
            <a:pPr marL="0" marR="0">
              <a:lnSpc>
                <a:spcPts val="10800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000000"/>
                </a:solidFill>
                <a:latin typeface="HBABQS+Nunito Sans Black"/>
                <a:cs typeface="HBABQS+Nunito Sans Black"/>
              </a:rPr>
              <a:t>hear from you!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9669" y="2996518"/>
            <a:ext cx="3762755" cy="128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7"/>
              </a:lnSpc>
              <a:spcBef>
                <a:spcPts val="0"/>
              </a:spcBef>
              <a:spcAft>
                <a:spcPts val="0"/>
              </a:spcAft>
            </a:pPr>
            <a:r>
              <a:rPr sz="35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Email Address</a:t>
            </a:r>
          </a:p>
          <a:p>
            <a:pPr marL="0" marR="0">
              <a:lnSpc>
                <a:spcPts val="4403"/>
              </a:lnSpc>
              <a:spcBef>
                <a:spcPts val="280"/>
              </a:spcBef>
              <a:spcAft>
                <a:spcPts val="0"/>
              </a:spcAft>
            </a:pPr>
            <a:r>
              <a:rPr sz="3000" dirty="0">
                <a:solidFill>
                  <a:srgbClr val="00BF63"/>
                </a:solidFill>
                <a:latin typeface="HTDHMQ+Alegreya Regular"/>
                <a:cs typeface="HTDHMQ+Alegreya Regular"/>
              </a:rPr>
              <a:t>alkaliod111@gmail.com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699" y="4486511"/>
            <a:ext cx="8339145" cy="690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7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Reach out to our team to get for any inquiries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9669" y="4894969"/>
            <a:ext cx="3709034" cy="1285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7"/>
              </a:lnSpc>
              <a:spcBef>
                <a:spcPts val="0"/>
              </a:spcBef>
              <a:spcAft>
                <a:spcPts val="0"/>
              </a:spcAft>
            </a:pPr>
            <a:r>
              <a:rPr sz="3500" b="1" dirty="0">
                <a:solidFill>
                  <a:srgbClr val="000000"/>
                </a:solidFill>
                <a:latin typeface="NOVWTI+Alegreya Bold"/>
                <a:cs typeface="NOVWTI+Alegreya Bold"/>
              </a:rPr>
              <a:t>Website</a:t>
            </a:r>
          </a:p>
          <a:p>
            <a:pPr marL="0" marR="0">
              <a:lnSpc>
                <a:spcPts val="4403"/>
              </a:lnSpc>
              <a:spcBef>
                <a:spcPts val="280"/>
              </a:spcBef>
              <a:spcAft>
                <a:spcPts val="0"/>
              </a:spcAft>
            </a:pPr>
            <a:r>
              <a:rPr sz="3000" dirty="0">
                <a:solidFill>
                  <a:srgbClr val="00BF63"/>
                </a:solidFill>
                <a:latin typeface="HTDHMQ+Alegreya Regular"/>
                <a:cs typeface="HTDHMQ+Alegreya Regular"/>
              </a:rPr>
              <a:t>www.foodauctions.cm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8699" y="5010386"/>
            <a:ext cx="3149886" cy="690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7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HTDHMQ+Alegreya Regular"/>
                <a:cs typeface="HTDHMQ+Alegreya Regular"/>
              </a:rPr>
              <a:t>or clarifications.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7998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36666" y="375042"/>
            <a:ext cx="3144961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000000"/>
                </a:solidFill>
                <a:latin typeface="OWONQO+Princess Sofia"/>
                <a:cs typeface="OWONQO+Princess Sofia"/>
              </a:rPr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11896" y="2162423"/>
            <a:ext cx="7397034" cy="357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90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Problem................................................</a:t>
            </a:r>
          </a:p>
          <a:p>
            <a:pPr marL="0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Solution................................................</a:t>
            </a:r>
          </a:p>
          <a:p>
            <a:pPr marL="0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Description...........................................</a:t>
            </a:r>
          </a:p>
          <a:p>
            <a:pPr marL="0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Requirements.......................................</a:t>
            </a:r>
          </a:p>
          <a:p>
            <a:pPr marL="0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Functional............................................</a:t>
            </a:r>
          </a:p>
          <a:p>
            <a:pPr marL="291703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1. Definition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03599" y="5648573"/>
            <a:ext cx="1597907" cy="67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2. Types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53754" y="6229598"/>
            <a:ext cx="7031480" cy="125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90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Nonfunctional ...................................</a:t>
            </a:r>
          </a:p>
          <a:p>
            <a:pPr marL="35421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1. Definition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74602" y="7391648"/>
            <a:ext cx="1597907" cy="67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2. Types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11896" y="7972673"/>
            <a:ext cx="7428693" cy="18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427" marR="0">
              <a:lnSpc>
                <a:spcPts val="4990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Overview..............................................</a:t>
            </a:r>
          </a:p>
          <a:p>
            <a:pPr marL="0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Requirements Analysis..........................</a:t>
            </a:r>
          </a:p>
          <a:p>
            <a:pPr marL="0" marR="0">
              <a:lnSpc>
                <a:spcPts val="4575"/>
              </a:lnSpc>
              <a:spcBef>
                <a:spcPts val="0"/>
              </a:spcBef>
              <a:spcAft>
                <a:spcPts val="0"/>
              </a:spcAft>
            </a:pPr>
            <a:r>
              <a:rPr sz="3400" b="1" dirty="0">
                <a:solidFill>
                  <a:srgbClr val="000000"/>
                </a:solidFill>
                <a:latin typeface="PHUAFH+Alegreya Bold"/>
                <a:cs typeface="PHUAFH+Alegreya Bold"/>
              </a:rPr>
              <a:t>Requirement specification.....................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7998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55864" y="42233"/>
            <a:ext cx="3144961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000000"/>
                </a:solidFill>
                <a:latin typeface="OWONQO+Princess Sofia"/>
                <a:cs typeface="OWONQO+Princess Sofia"/>
              </a:rPr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25824" y="3058452"/>
            <a:ext cx="2222925" cy="634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1. Definition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45457" y="3668052"/>
            <a:ext cx="4113361" cy="1244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2.</a:t>
            </a:r>
            <a:r>
              <a:rPr sz="3200" spc="632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 </a:t>
            </a: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System Requirement</a:t>
            </a:r>
          </a:p>
          <a:p>
            <a:pPr marL="33932" marR="0">
              <a:lnSpc>
                <a:spcPts val="4696"/>
              </a:lnSpc>
              <a:spcBef>
                <a:spcPts val="103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3. User Requirements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77875" y="4277652"/>
            <a:ext cx="266986" cy="634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5457" y="4887252"/>
            <a:ext cx="4864681" cy="3682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9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4. Donor Requirements</a:t>
            </a:r>
          </a:p>
          <a:p>
            <a:pPr marL="0" marR="0">
              <a:lnSpc>
                <a:spcPts val="4696"/>
              </a:lnSpc>
              <a:spcBef>
                <a:spcPts val="103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5. Admin Requirements</a:t>
            </a:r>
          </a:p>
          <a:p>
            <a:pPr marL="0" marR="0">
              <a:lnSpc>
                <a:spcPts val="4696"/>
              </a:lnSpc>
              <a:spcBef>
                <a:spcPts val="103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6. Collector Requirements</a:t>
            </a:r>
          </a:p>
          <a:p>
            <a:pPr marL="0" marR="0">
              <a:lnSpc>
                <a:spcPts val="4696"/>
              </a:lnSpc>
              <a:spcBef>
                <a:spcPts val="103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7. Software Requirements</a:t>
            </a:r>
          </a:p>
          <a:p>
            <a:pPr marL="0" marR="0">
              <a:lnSpc>
                <a:spcPts val="4696"/>
              </a:lnSpc>
              <a:spcBef>
                <a:spcPts val="103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8. Deployment Requirement</a:t>
            </a:r>
          </a:p>
          <a:p>
            <a:pPr marL="0" marR="0">
              <a:lnSpc>
                <a:spcPts val="4696"/>
              </a:lnSpc>
              <a:spcBef>
                <a:spcPts val="103"/>
              </a:spcBef>
              <a:spcAft>
                <a:spcPts val="0"/>
              </a:spcAft>
            </a:pPr>
            <a:r>
              <a:rPr sz="3200" dirty="0">
                <a:solidFill>
                  <a:srgbClr val="00BF63"/>
                </a:solidFill>
                <a:latin typeface="RPFFGU+Alegreya Regular"/>
                <a:cs typeface="RPFFGU+Alegreya Regular"/>
              </a:rPr>
              <a:t>9. finance Requirements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81856" y="1123689"/>
            <a:ext cx="3720357" cy="1608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64"/>
              </a:lnSpc>
              <a:spcBef>
                <a:spcPts val="0"/>
              </a:spcBef>
              <a:spcAft>
                <a:spcPts val="0"/>
              </a:spcAft>
            </a:pPr>
            <a:r>
              <a:rPr sz="7900" dirty="0">
                <a:solidFill>
                  <a:srgbClr val="FFFFFF"/>
                </a:solidFill>
                <a:latin typeface="OWONQO+Princess Sofia"/>
                <a:cs typeface="OWONQO+Princess Sofia"/>
              </a:rPr>
              <a:t>Problem!!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967" y="2585397"/>
            <a:ext cx="6077029" cy="5857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228" marR="0">
              <a:lnSpc>
                <a:spcPts val="5024"/>
              </a:lnSpc>
              <a:spcBef>
                <a:spcPts val="0"/>
              </a:spcBef>
              <a:spcAft>
                <a:spcPts val="0"/>
              </a:spcAft>
            </a:pPr>
            <a:r>
              <a:rPr sz="4400" spc="220" dirty="0">
                <a:solidFill>
                  <a:srgbClr val="FFFFFF"/>
                </a:solidFill>
                <a:latin typeface="NTHTNO+Georgia Pro"/>
                <a:cs typeface="NTHTNO+Georgia Pro"/>
              </a:rPr>
              <a:t>Food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21" dirty="0">
                <a:solidFill>
                  <a:srgbClr val="FFFFFF"/>
                </a:solidFill>
                <a:latin typeface="NTHTNO+Georgia Pro"/>
                <a:cs typeface="NTHTNO+Georgia Pro"/>
              </a:rPr>
              <a:t>mangement</a:t>
            </a:r>
            <a:r>
              <a:rPr sz="4400" spc="206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4" dirty="0">
                <a:solidFill>
                  <a:srgbClr val="FFFFFF"/>
                </a:solidFill>
                <a:latin typeface="NTHTNO+Georgia Pro"/>
                <a:cs typeface="NTHTNO+Georgia Pro"/>
              </a:rPr>
              <a:t>is</a:t>
            </a:r>
          </a:p>
          <a:p>
            <a:pPr marL="866030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20" dirty="0">
                <a:solidFill>
                  <a:srgbClr val="FFFFFF"/>
                </a:solidFill>
                <a:latin typeface="NTHTNO+Georgia Pro"/>
                <a:cs typeface="NTHTNO+Georgia Pro"/>
              </a:rPr>
              <a:t>one</a:t>
            </a:r>
            <a:r>
              <a:rPr sz="4400" spc="210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9" dirty="0">
                <a:solidFill>
                  <a:srgbClr val="FFFFFF"/>
                </a:solidFill>
                <a:latin typeface="NTHTNO+Georgia Pro"/>
                <a:cs typeface="NTHTNO+Georgia Pro"/>
              </a:rPr>
              <a:t>of</a:t>
            </a:r>
            <a:r>
              <a:rPr sz="4400" spc="207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the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21" dirty="0">
                <a:solidFill>
                  <a:srgbClr val="FFFFFF"/>
                </a:solidFill>
                <a:latin typeface="NTHTNO+Georgia Pro"/>
                <a:cs typeface="NTHTNO+Georgia Pro"/>
              </a:rPr>
              <a:t>most</a:t>
            </a:r>
          </a:p>
          <a:p>
            <a:pPr marL="526553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widely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7" dirty="0">
                <a:solidFill>
                  <a:srgbClr val="FFFFFF"/>
                </a:solidFill>
                <a:latin typeface="NTHTNO+Georgia Pro"/>
                <a:cs typeface="NTHTNO+Georgia Pro"/>
              </a:rPr>
              <a:t>tke</a:t>
            </a:r>
            <a:r>
              <a:rPr sz="4400" spc="214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serious</a:t>
            </a:r>
          </a:p>
          <a:p>
            <a:pPr marL="174575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7" dirty="0">
                <a:solidFill>
                  <a:srgbClr val="FFFFFF"/>
                </a:solidFill>
                <a:latin typeface="NTHTNO+Georgia Pro"/>
                <a:cs typeface="NTHTNO+Georgia Pro"/>
              </a:rPr>
              <a:t>subjects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9" dirty="0">
                <a:solidFill>
                  <a:srgbClr val="FFFFFF"/>
                </a:solidFill>
                <a:latin typeface="NTHTNO+Georgia Pro"/>
                <a:cs typeface="NTHTNO+Georgia Pro"/>
              </a:rPr>
              <a:t>of</a:t>
            </a:r>
            <a:r>
              <a:rPr sz="4400" spc="207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6" dirty="0">
                <a:solidFill>
                  <a:srgbClr val="FFFFFF"/>
                </a:solidFill>
                <a:latin typeface="NTHTNO+Georgia Pro"/>
                <a:cs typeface="NTHTNO+Georgia Pro"/>
              </a:rPr>
              <a:t>all</a:t>
            </a:r>
            <a:r>
              <a:rPr sz="4400" spc="210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times.</a:t>
            </a:r>
          </a:p>
          <a:p>
            <a:pPr marL="28426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20" dirty="0">
                <a:solidFill>
                  <a:srgbClr val="FFFFFF"/>
                </a:solidFill>
                <a:latin typeface="NTHTNO+Georgia Pro"/>
                <a:cs typeface="NTHTNO+Georgia Pro"/>
              </a:rPr>
              <a:t>but</a:t>
            </a:r>
            <a:r>
              <a:rPr sz="4400" spc="207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even</a:t>
            </a:r>
            <a:r>
              <a:rPr sz="4400" spc="215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4" dirty="0">
                <a:solidFill>
                  <a:srgbClr val="FFFFFF"/>
                </a:solidFill>
                <a:latin typeface="NTHTNO+Georgia Pro"/>
                <a:cs typeface="NTHTNO+Georgia Pro"/>
              </a:rPr>
              <a:t>in</a:t>
            </a:r>
            <a:r>
              <a:rPr sz="4400" spc="219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that</a:t>
            </a:r>
            <a:r>
              <a:rPr sz="4400" spc="209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there</a:t>
            </a:r>
          </a:p>
          <a:p>
            <a:pPr marL="952202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are</a:t>
            </a:r>
            <a:r>
              <a:rPr sz="4400" spc="214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5" dirty="0">
                <a:solidFill>
                  <a:srgbClr val="FFFFFF"/>
                </a:solidFill>
                <a:latin typeface="NTHTNO+Georgia Pro"/>
                <a:cs typeface="NTHTNO+Georgia Pro"/>
              </a:rPr>
              <a:t>still</a:t>
            </a:r>
            <a:r>
              <a:rPr sz="4400" spc="211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people</a:t>
            </a:r>
          </a:p>
          <a:p>
            <a:pPr marL="800546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9" dirty="0">
                <a:solidFill>
                  <a:srgbClr val="FFFFFF"/>
                </a:solidFill>
                <a:latin typeface="NTHTNO+Georgia Pro"/>
                <a:cs typeface="NTHTNO+Georgia Pro"/>
              </a:rPr>
              <a:t>without</a:t>
            </a:r>
            <a:r>
              <a:rPr sz="4400" spc="208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food</a:t>
            </a:r>
            <a:r>
              <a:rPr sz="4400" spc="215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21" dirty="0">
                <a:solidFill>
                  <a:srgbClr val="FFFFFF"/>
                </a:solidFill>
                <a:latin typeface="NTHTNO+Georgia Pro"/>
                <a:cs typeface="NTHTNO+Georgia Pro"/>
              </a:rPr>
              <a:t>nd</a:t>
            </a:r>
          </a:p>
          <a:p>
            <a:pPr marL="0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people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9" dirty="0">
                <a:solidFill>
                  <a:srgbClr val="FFFFFF"/>
                </a:solidFill>
                <a:latin typeface="NTHTNO+Georgia Pro"/>
                <a:cs typeface="NTHTNO+Georgia Pro"/>
              </a:rPr>
              <a:t>throwing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20" dirty="0">
                <a:solidFill>
                  <a:srgbClr val="FFFFFF"/>
                </a:solidFill>
                <a:latin typeface="NTHTNO+Georgia Pro"/>
                <a:cs typeface="NTHTNO+Georgia Pro"/>
              </a:rPr>
              <a:t>away</a:t>
            </a:r>
          </a:p>
          <a:p>
            <a:pPr marL="2286595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food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21541" y="3714489"/>
            <a:ext cx="3252621" cy="1608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64"/>
              </a:lnSpc>
              <a:spcBef>
                <a:spcPts val="0"/>
              </a:spcBef>
              <a:spcAft>
                <a:spcPts val="0"/>
              </a:spcAft>
            </a:pPr>
            <a:r>
              <a:rPr sz="7900" dirty="0">
                <a:solidFill>
                  <a:srgbClr val="FFFFFF"/>
                </a:solidFill>
                <a:latin typeface="OWONQO+Princess Sofia"/>
                <a:cs typeface="OWONQO+Princess Sofia"/>
              </a:rPr>
              <a:t>Solution!!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91198" y="5176197"/>
            <a:ext cx="1907036" cy="6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4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FFFFFF"/>
                </a:solidFill>
                <a:latin typeface="NTHTNO+Georgia Pro"/>
                <a:cs typeface="NTHTNO+Georgia Pro"/>
              </a:rPr>
              <a:t>A</a:t>
            </a:r>
            <a:r>
              <a:rPr sz="4400" spc="434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food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295153" y="5823897"/>
            <a:ext cx="5299223" cy="261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4"/>
              </a:lnSpc>
              <a:spcBef>
                <a:spcPts val="0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Auction/Give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20" dirty="0">
                <a:solidFill>
                  <a:srgbClr val="FFFFFF"/>
                </a:solidFill>
                <a:latin typeface="NTHTNO+Georgia Pro"/>
                <a:cs typeface="NTHTNO+Georgia Pro"/>
              </a:rPr>
              <a:t>away</a:t>
            </a:r>
          </a:p>
          <a:p>
            <a:pPr marL="129629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7" dirty="0">
                <a:solidFill>
                  <a:srgbClr val="FFFFFF"/>
                </a:solidFill>
                <a:latin typeface="NTHTNO+Georgia Pro"/>
                <a:cs typeface="NTHTNO+Georgia Pro"/>
              </a:rPr>
              <a:t>native</a:t>
            </a:r>
            <a:r>
              <a:rPr sz="4400" spc="214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7" dirty="0">
                <a:solidFill>
                  <a:srgbClr val="FFFFFF"/>
                </a:solidFill>
                <a:latin typeface="NTHTNO+Georgia Pro"/>
                <a:cs typeface="NTHTNO+Georgia Pro"/>
              </a:rPr>
              <a:t>application</a:t>
            </a:r>
          </a:p>
          <a:p>
            <a:pPr marL="330547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with</a:t>
            </a:r>
            <a:r>
              <a:rPr sz="4400" spc="216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dirty="0">
                <a:solidFill>
                  <a:srgbClr val="FFFFFF"/>
                </a:solidFill>
                <a:latin typeface="NTHTNO+Georgia Pro"/>
                <a:cs typeface="NTHTNO+Georgia Pro"/>
              </a:rPr>
              <a:t>a</a:t>
            </a:r>
            <a:r>
              <a:rPr sz="4400" spc="432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7" dirty="0">
                <a:solidFill>
                  <a:srgbClr val="FFFFFF"/>
                </a:solidFill>
                <a:latin typeface="NTHTNO+Georgia Pro"/>
                <a:cs typeface="NTHTNO+Georgia Pro"/>
              </a:rPr>
              <a:t>centralize</a:t>
            </a:r>
          </a:p>
          <a:p>
            <a:pPr marL="201662" marR="0">
              <a:lnSpc>
                <a:spcPts val="5024"/>
              </a:lnSpc>
              <a:spcBef>
                <a:spcPts val="75"/>
              </a:spcBef>
              <a:spcAft>
                <a:spcPts val="0"/>
              </a:spcAft>
            </a:pPr>
            <a:r>
              <a:rPr sz="4400" spc="218" dirty="0">
                <a:solidFill>
                  <a:srgbClr val="FFFFFF"/>
                </a:solidFill>
                <a:latin typeface="NTHTNO+Georgia Pro"/>
                <a:cs typeface="NTHTNO+Georgia Pro"/>
              </a:rPr>
              <a:t>database</a:t>
            </a:r>
            <a:r>
              <a:rPr sz="4400" spc="213" dirty="0">
                <a:solidFill>
                  <a:srgbClr val="FFFFFF"/>
                </a:solidFill>
                <a:latin typeface="NTHTNO+Georgia Pro"/>
                <a:cs typeface="NTHTNO+Georgia Pro"/>
              </a:rPr>
              <a:t> </a:t>
            </a:r>
            <a:r>
              <a:rPr sz="4400" spc="217" dirty="0">
                <a:solidFill>
                  <a:srgbClr val="FFFFFF"/>
                </a:solidFill>
                <a:latin typeface="NTHTNO+Georgia Pro"/>
                <a:cs typeface="NTHTNO+Georgia Pro"/>
              </a:rPr>
              <a:t>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81560" y="804503"/>
            <a:ext cx="3765767" cy="139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75"/>
              </a:lnSpc>
              <a:spcBef>
                <a:spcPts val="0"/>
              </a:spcBef>
              <a:spcAft>
                <a:spcPts val="0"/>
              </a:spcAft>
            </a:pPr>
            <a:r>
              <a:rPr sz="6850" dirty="0">
                <a:solidFill>
                  <a:srgbClr val="000000"/>
                </a:solidFill>
                <a:latin typeface="OWONQO+Princess Sofia"/>
                <a:cs typeface="OWONQO+Princess Sofia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12622" y="1205225"/>
            <a:ext cx="421203" cy="4073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24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40</a:t>
            </a:r>
          </a:p>
          <a:p>
            <a:pPr marL="15761" marR="0">
              <a:lnSpc>
                <a:spcPts val="3082"/>
              </a:lnSpc>
              <a:spcBef>
                <a:spcPts val="409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30</a:t>
            </a:r>
          </a:p>
          <a:p>
            <a:pPr marL="0" marR="0">
              <a:lnSpc>
                <a:spcPts val="3082"/>
              </a:lnSpc>
              <a:spcBef>
                <a:spcPts val="404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20</a:t>
            </a:r>
          </a:p>
          <a:p>
            <a:pPr marL="35435" marR="0">
              <a:lnSpc>
                <a:spcPts val="3082"/>
              </a:lnSpc>
              <a:spcBef>
                <a:spcPts val="409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10</a:t>
            </a:r>
          </a:p>
          <a:p>
            <a:pPr marL="126614" marR="0">
              <a:lnSpc>
                <a:spcPts val="3082"/>
              </a:lnSpc>
              <a:spcBef>
                <a:spcPts val="409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2176" y="2548014"/>
            <a:ext cx="7880843" cy="333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435" marR="0">
              <a:lnSpc>
                <a:spcPts val="4657"/>
              </a:lnSpc>
              <a:spcBef>
                <a:spcPts val="0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A native application build with</a:t>
            </a:r>
          </a:p>
          <a:p>
            <a:pPr marL="0" marR="0">
              <a:lnSpc>
                <a:spcPts val="4657"/>
              </a:lnSpc>
              <a:spcBef>
                <a:spcPts val="6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Android Studio(java, firebase) for</a:t>
            </a:r>
          </a:p>
          <a:p>
            <a:pPr marL="420290" marR="0">
              <a:lnSpc>
                <a:spcPts val="4657"/>
              </a:lnSpc>
              <a:spcBef>
                <a:spcPts val="6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the giving out free food or at a</a:t>
            </a:r>
          </a:p>
          <a:p>
            <a:pPr marL="1002952" marR="0">
              <a:lnSpc>
                <a:spcPts val="4657"/>
              </a:lnSpc>
              <a:spcBef>
                <a:spcPts val="6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compensation(minimum</a:t>
            </a:r>
          </a:p>
          <a:p>
            <a:pPr marL="2411610" marR="0">
              <a:lnSpc>
                <a:spcPts val="4657"/>
              </a:lnSpc>
              <a:spcBef>
                <a:spcPts val="66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auctioning) 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2711" y="5142077"/>
            <a:ext cx="664384" cy="42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DEC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694008" y="5142077"/>
            <a:ext cx="587053" cy="42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JAN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847333" y="5142077"/>
            <a:ext cx="605719" cy="42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FEB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80485" y="5142077"/>
            <a:ext cx="2119495" cy="42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MARCH</a:t>
            </a:r>
            <a:r>
              <a:rPr sz="2100" spc="2404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 </a:t>
            </a:r>
            <a:r>
              <a:rPr sz="2100" dirty="0">
                <a:solidFill>
                  <a:srgbClr val="FFFFFF"/>
                </a:solidFill>
                <a:latin typeface="RPFFGU+Alegreya Regular"/>
                <a:cs typeface="RPFFGU+Alegreya Regular"/>
              </a:rPr>
              <a:t>APRIL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4178" y="5929389"/>
            <a:ext cx="8236725" cy="333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60" marR="0">
              <a:lnSpc>
                <a:spcPts val="4657"/>
              </a:lnSpc>
              <a:spcBef>
                <a:spcPts val="0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The application is to be created as</a:t>
            </a:r>
          </a:p>
          <a:p>
            <a:pPr marL="1122759" marR="0">
              <a:lnSpc>
                <a:spcPts val="4657"/>
              </a:lnSpc>
              <a:spcBef>
                <a:spcPts val="6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a mobile friendly, flexible</a:t>
            </a:r>
          </a:p>
          <a:p>
            <a:pPr marL="0" marR="0">
              <a:lnSpc>
                <a:spcPts val="4657"/>
              </a:lnSpc>
              <a:spcBef>
                <a:spcPts val="6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application. allowing people to give</a:t>
            </a:r>
          </a:p>
          <a:p>
            <a:pPr marL="745182" marR="0">
              <a:lnSpc>
                <a:spcPts val="4657"/>
              </a:lnSpc>
              <a:spcBef>
                <a:spcPts val="6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out and take food free or at a</a:t>
            </a:r>
          </a:p>
          <a:p>
            <a:pPr marL="2296864" marR="0">
              <a:lnSpc>
                <a:spcPts val="4657"/>
              </a:lnSpc>
              <a:spcBef>
                <a:spcPts val="66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NTHTNO+Georgia Pro"/>
                <a:cs typeface="NTHTNO+Georgia Pro"/>
              </a:rPr>
              <a:t>compensation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668454" y="6656434"/>
            <a:ext cx="5484490" cy="104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FFFFFF"/>
                </a:solidFill>
                <a:latin typeface="PHUAFH+Alegreya Bold"/>
                <a:cs typeface="PHUAFH+Alegreya Bold"/>
              </a:rPr>
              <a:t>Food businesses in large cities are</a:t>
            </a:r>
          </a:p>
          <a:p>
            <a:pPr marL="0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FFFFFF"/>
                </a:solidFill>
                <a:latin typeface="PHUAFH+Alegreya Bold"/>
                <a:cs typeface="PHUAFH+Alegreya Bold"/>
              </a:rPr>
              <a:t>particularly feeling the heat.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68454" y="7991660"/>
            <a:ext cx="6406908" cy="12665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RPFFGU+Alegreya Regular"/>
                <a:cs typeface="RPFFGU+Alegreya Regular"/>
                <a:hlinkClick r:id="rId3"/>
              </a:rPr>
              <a:t>Visualize complicated and dense information with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RPFFGU+Alegreya Regular"/>
                <a:cs typeface="RPFFGU+Alegreya Regular"/>
                <a:hlinkClick r:id="rId3"/>
              </a:rPr>
              <a:t>graphs and charts. These are visual aids that help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RPFFGU+Alegreya Regular"/>
                <a:cs typeface="RPFFGU+Alegreya Regular"/>
                <a:hlinkClick r:id="rId3"/>
              </a:rPr>
              <a:t>add more context to the topic you are discussing.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01667" y="571598"/>
            <a:ext cx="5605090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74312" y="4803881"/>
            <a:ext cx="2295377" cy="722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88"/>
              </a:lnSpc>
              <a:spcBef>
                <a:spcPts val="0"/>
              </a:spcBef>
              <a:spcAft>
                <a:spcPts val="0"/>
              </a:spcAft>
            </a:pPr>
            <a:r>
              <a:rPr sz="3450" dirty="0">
                <a:solidFill>
                  <a:srgbClr val="FFFFFF"/>
                </a:solidFill>
                <a:latin typeface="KRQCEW+Princess Sofia"/>
                <a:cs typeface="KRQCEW+Princess Sofia"/>
              </a:rPr>
              <a:t>NonFunctional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67131" y="5044128"/>
            <a:ext cx="1820738" cy="778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26"/>
              </a:lnSpc>
              <a:spcBef>
                <a:spcPts val="0"/>
              </a:spcBef>
              <a:spcAft>
                <a:spcPts val="0"/>
              </a:spcAft>
            </a:pPr>
            <a:r>
              <a:rPr sz="3750" dirty="0">
                <a:solidFill>
                  <a:srgbClr val="FFFFFF"/>
                </a:solidFill>
                <a:latin typeface="KRQCEW+Princess Sofia"/>
                <a:cs typeface="KRQCEW+Princess Sofia"/>
              </a:rPr>
              <a:t>Functional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35115" y="5713116"/>
            <a:ext cx="7277007" cy="83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2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A nonfunctional requirement is a characteristic or constrain</a:t>
            </a:r>
          </a:p>
          <a:p>
            <a:pPr marL="273546" marR="0">
              <a:lnSpc>
                <a:spcPts val="2925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that describes how a system should behave, but does not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9943" y="6104130"/>
            <a:ext cx="5134691" cy="535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1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Functional requirements are a</a:t>
            </a:r>
            <a:r>
              <a:rPr sz="2650" spc="1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 </a:t>
            </a:r>
            <a:r>
              <a:rPr sz="2650" dirty="0">
                <a:solidFill>
                  <a:srgbClr val="FFFFFF"/>
                </a:solidFill>
                <a:latin typeface="DSJIHQ+Alegreya Regular"/>
                <a:cs typeface="DSJIHQ+Alegreya Regular"/>
                <a:hlinkClick r:id="rId3"/>
              </a:rPr>
              <a:t>set of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4582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699" y="803028"/>
            <a:ext cx="4174107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Functional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80054" y="940563"/>
            <a:ext cx="4635623" cy="59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000000"/>
                </a:solidFill>
                <a:latin typeface="WROHBA+Alegreya Bold"/>
                <a:cs typeface="WROHBA+Alegreya Bold"/>
              </a:rPr>
              <a:t>Registration functionalities: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80054" y="1688843"/>
            <a:ext cx="7710844" cy="2828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Registration of our users as dual functionalities, users can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create, edit and delete functionalities. The registration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process is short and flexibility of the users. As attached to the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registration process users can login and use the forgot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password options. User account verifications and validation.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The Registration is also done at the level user financial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account, massaging, delivery account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699" y="2174628"/>
            <a:ext cx="4843834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Rquirement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60087" y="5055363"/>
            <a:ext cx="4107176" cy="597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000000"/>
                </a:solidFill>
                <a:latin typeface="WROHBA+Alegreya Bold"/>
                <a:cs typeface="WROHBA+Alegreya Bold"/>
              </a:rPr>
              <a:t>Third-Party Integrations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60087" y="5803642"/>
            <a:ext cx="7628549" cy="2438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Indicate which third-party software you want to add to your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new application. Or maybe you’re replatforming and wish to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preserve the systems you’re using now. This requirement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concerns both systems streamlining financial operations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(like ERP, CRM, PIM) and flexible payment gateways for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your users. Specifying the </a:t>
            </a:r>
            <a:r>
              <a:rPr sz="2400" dirty="0">
                <a:latin typeface="DSJIHQ+Alegreya Regular"/>
                <a:cs typeface="DSJIHQ+Alegreya Regular"/>
              </a:rPr>
              <a:t>n</a:t>
            </a:r>
            <a:r>
              <a:rPr sz="2400" dirty="0">
                <a:latin typeface="DSJIHQ+Alegreya Regular"/>
                <a:cs typeface="DSJIHQ+Alegreya 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umber of third-party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60087" y="8146792"/>
            <a:ext cx="7679059" cy="126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23"/>
              </a:lnSpc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integrations will make </a:t>
            </a:r>
            <a:r>
              <a:rPr lang="en-US" sz="2400" dirty="0">
                <a:latin typeface="DSJIHQ+Alegreya Regular"/>
                <a:cs typeface="DSJIHQ+Alegreya 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financial architecture </a:t>
            </a:r>
            <a:r>
              <a:rPr lang="en-US" sz="2400" dirty="0">
                <a:latin typeface="DSJIHQ+Alegreya Regular"/>
                <a:cs typeface="DSJIHQ+Alegreya Regular"/>
              </a:rPr>
              <a:t>structured</a:t>
            </a:r>
          </a:p>
          <a:p>
            <a:pPr>
              <a:lnSpc>
                <a:spcPts val="3075"/>
              </a:lnSpc>
            </a:pPr>
            <a:r>
              <a:rPr lang="en-US" sz="2400" dirty="0">
                <a:latin typeface="DSJIHQ+Alegreya Regular"/>
                <a:cs typeface="DSJIHQ+Alegreya Regular"/>
              </a:rPr>
              <a:t>and ready for your business </a:t>
            </a:r>
            <a:r>
              <a:rPr lang="en-US" sz="2400" dirty="0">
                <a:latin typeface="DSJIHQ+Alegreya Regular"/>
                <a:cs typeface="DSJIHQ+Alegreya 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scaling in the future.</a:t>
            </a:r>
          </a:p>
          <a:p>
            <a:pPr marL="0" marR="0">
              <a:lnSpc>
                <a:spcPts val="35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our</a:t>
            </a:r>
            <a:endParaRPr sz="2400" dirty="0">
              <a:solidFill>
                <a:srgbClr val="000000"/>
              </a:solidFill>
              <a:latin typeface="DSJIHQ+Alegreya Regular"/>
              <a:cs typeface="DSJIHQ+Alegreya Regular"/>
              <a:hlinkClick r:id="rId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699" y="803029"/>
            <a:ext cx="4174107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Functional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81058" y="940564"/>
            <a:ext cx="3364992" cy="59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000000"/>
                </a:solidFill>
                <a:latin typeface="WROHBA+Alegreya Bold"/>
                <a:cs typeface="WROHBA+Alegreya Bold"/>
              </a:rPr>
              <a:t>Mobile-Friendliness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81058" y="1688840"/>
            <a:ext cx="7646837" cy="2438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It’s no </a:t>
            </a: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  <a:hlinkClick r:id="rId3"/>
              </a:rPr>
              <a:t>secret th</a:t>
            </a: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at mobile apps (hybrid) turn to have more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traffic </a:t>
            </a: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  <a:hlinkClick r:id="rId3"/>
              </a:rPr>
              <a:t>Statista</a:t>
            </a: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, the number of customer conversions on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mobil</a:t>
            </a: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  <a:hlinkClick r:id="rId3"/>
              </a:rPr>
              <a:t>e devices </a:t>
            </a: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has also reached those on desktops in the US.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So investing into a hybrid nature of your mobile application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can earn you more than a few bucks, plus loyal users making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deals at the comfort of their sofas.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699" y="2174629"/>
            <a:ext cx="4843834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Rquirement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81058" y="4283892"/>
            <a:ext cx="3046097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spc="-10" dirty="0">
                <a:solidFill>
                  <a:srgbClr val="000000"/>
                </a:solidFill>
                <a:latin typeface="WROHBA+Alegreya Bold"/>
                <a:cs typeface="WROHBA+Alegreya Bold"/>
              </a:rPr>
              <a:t>Product</a:t>
            </a:r>
            <a:r>
              <a:rPr sz="2950" b="1" dirty="0">
                <a:solidFill>
                  <a:srgbClr val="000000"/>
                </a:solidFill>
                <a:latin typeface="WROHBA+Alegreya Bold"/>
                <a:cs typeface="WROHBA+Alegreya Bold"/>
              </a:rPr>
              <a:t> Attributes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81058" y="5014755"/>
            <a:ext cx="7434891" cy="314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Your PDP will include various product characteristics, and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the development agency should know about them to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implement the corresponding features. Will the users</a:t>
            </a:r>
            <a:r>
              <a:rPr sz="2350" spc="463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 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be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able to choose multiple food auctions per day ? Do you use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videos on a PD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  <a:hlinkClick r:id="rId4"/>
              </a:rPr>
              <a:t>P? Will some p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roduct attributes appear in a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menu (as in the 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  <a:hlinkClick r:id="rId4"/>
              </a:rPr>
              <a:t>mega-menu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)? If possible, write out a list of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all the services 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  <a:hlinkClick r:id="rId4"/>
              </a:rPr>
              <a:t>of our applica</a:t>
            </a: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tion that is does available to the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user.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699" y="803027"/>
            <a:ext cx="4174107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Functional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81058" y="940562"/>
            <a:ext cx="4197853" cy="59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3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000000"/>
                </a:solidFill>
                <a:latin typeface="WROHBA+Alegreya Bold"/>
                <a:cs typeface="WROHBA+Alegreya Bold"/>
              </a:rPr>
              <a:t>Request &amp; Checkout 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81058" y="1688840"/>
            <a:ext cx="7667260" cy="2828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Your functional requirements for an online auctioning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system s should specify how the request are processed in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your application and whether this functionality should be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optimized. In particular, indicate whether you want the user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to register to make a request of auction or enable guest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checkout. List the order statuses you want to have (visible</a:t>
            </a:r>
          </a:p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both to the customer and the store admin).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699" y="2174627"/>
            <a:ext cx="4843834" cy="18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4"/>
              </a:lnSpc>
              <a:spcBef>
                <a:spcPts val="0"/>
              </a:spcBef>
              <a:spcAft>
                <a:spcPts val="0"/>
              </a:spcAft>
            </a:pPr>
            <a:r>
              <a:rPr sz="9000" dirty="0">
                <a:solidFill>
                  <a:srgbClr val="FFFFFF"/>
                </a:solidFill>
                <a:latin typeface="KRQCEW+Princess Sofia"/>
                <a:cs typeface="KRQCEW+Princess Sofia"/>
              </a:rPr>
              <a:t>Rquirement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81058" y="4780658"/>
            <a:ext cx="2399331" cy="584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sz="2950" b="1" dirty="0">
                <a:solidFill>
                  <a:srgbClr val="000000"/>
                </a:solidFill>
                <a:latin typeface="WROHBA+Alegreya Bold"/>
                <a:cs typeface="WROHBA+Alegreya Bold"/>
              </a:rPr>
              <a:t>Social Sharing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81058" y="5511520"/>
            <a:ext cx="7487882" cy="314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41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Online presence goes alongside social media presence in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ecommerce. Allowing a user to share your app’s content on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social media leads to higher brand awareness and brings you</a:t>
            </a:r>
          </a:p>
          <a:p>
            <a:pPr marL="0" marR="0">
              <a:lnSpc>
                <a:spcPts val="3003"/>
              </a:lnSpc>
              <a:spcBef>
                <a:spcPts val="5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closer to your present and potential customers. Research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your target audience and identify their favorite social media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networks. Let your consumers share products, blog posts,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and inspirational pictures by adding a corresponding button</a:t>
            </a:r>
          </a:p>
          <a:p>
            <a:pPr marL="0" marR="0">
              <a:lnSpc>
                <a:spcPts val="3003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DSJIHQ+Alegreya Regular"/>
                <a:cs typeface="DSJIHQ+Alegreya Regular"/>
              </a:rPr>
              <a:t>to their website.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1765</Words>
  <Application>Microsoft Office PowerPoint</Application>
  <PresentationFormat>Custom</PresentationFormat>
  <Paragraphs>303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NNNOPS+Alegreya Regular</vt:lpstr>
      <vt:lpstr>PDCHVM+Georgia Pro</vt:lpstr>
      <vt:lpstr>Calibri</vt:lpstr>
      <vt:lpstr>KRQCEW+Princess Sofia</vt:lpstr>
      <vt:lpstr>CGAJHH+Princess Sofia</vt:lpstr>
      <vt:lpstr>WROHBA+Alegreya Bold</vt:lpstr>
      <vt:lpstr>OWONQO+Princess Sofia</vt:lpstr>
      <vt:lpstr>NTHTNO+Georgia Pro</vt:lpstr>
      <vt:lpstr>HTDHMQ+Alegreya Regular</vt:lpstr>
      <vt:lpstr>RPFFGU+Alegreya Regular</vt:lpstr>
      <vt:lpstr>NOVWTI+Alegreya Bold</vt:lpstr>
      <vt:lpstr>FRALGF+Nunito Sans Black</vt:lpstr>
      <vt:lpstr>AWUTPS+Nunito Sans Black</vt:lpstr>
      <vt:lpstr>DSJIHQ+Alegreya Regular</vt:lpstr>
      <vt:lpstr>HBABQS+Nunito Sans Black</vt:lpstr>
      <vt:lpstr>PVOAPW+Alegreya Bold</vt:lpstr>
      <vt:lpstr>PHUAFH+Alegreya Bold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Enembe Verine Ichumbei</cp:lastModifiedBy>
  <cp:revision>3</cp:revision>
  <dcterms:modified xsi:type="dcterms:W3CDTF">2023-04-14T19:22:46Z</dcterms:modified>
</cp:coreProperties>
</file>